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61" r:id="rId5"/>
    <p:sldId id="262" r:id="rId6"/>
    <p:sldId id="264" r:id="rId7"/>
    <p:sldId id="266" r:id="rId8"/>
    <p:sldId id="267" r:id="rId9"/>
    <p:sldId id="268" r:id="rId10"/>
    <p:sldId id="269" r:id="rId11"/>
    <p:sldId id="271" r:id="rId12"/>
    <p:sldId id="272" r:id="rId13"/>
    <p:sldId id="273" r:id="rId14"/>
    <p:sldId id="274" r:id="rId15"/>
    <p:sldId id="275" r:id="rId16"/>
    <p:sldId id="263" r:id="rId17"/>
    <p:sldId id="265" r:id="rId18"/>
    <p:sldId id="277" r:id="rId19"/>
    <p:sldId id="282" r:id="rId20"/>
    <p:sldId id="283" r:id="rId21"/>
    <p:sldId id="278" r:id="rId22"/>
    <p:sldId id="279" r:id="rId23"/>
    <p:sldId id="280" r:id="rId24"/>
    <p:sldId id="276" r:id="rId25"/>
    <p:sldId id="284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81899" autoAdjust="0"/>
  </p:normalViewPr>
  <p:slideViewPr>
    <p:cSldViewPr snapToGrid="0">
      <p:cViewPr varScale="1">
        <p:scale>
          <a:sx n="90" d="100"/>
          <a:sy n="90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sv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E88E-08B2-484B-B762-0481452D230A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B15804-A0F1-4086-A1ED-428CC8F432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397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15804-A0F1-4086-A1ED-428CC8F432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956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https://stackoverflow.com/questions/34642254/what-java-8-stream-collect-equivalents-are-available-in-the-standard-kotlin-libr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15804-A0F1-4086-A1ED-428CC8F432F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0316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https://stackoverflow.com/questions/34642254/what-java-8-stream-collect-equivalents-are-available-in-the-standard-kotlin-libr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15804-A0F1-4086-A1ED-428CC8F432F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0699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https://stackoverflow.com/questions/34642254/what-java-8-stream-collect-equivalents-are-available-in-the-standard-kotlin-libr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15804-A0F1-4086-A1ED-428CC8F432F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4512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https://stackoverflow.com/questions/34642254/what-java-8-stream-collect-equivalents-are-available-in-the-standard-kotlin-libr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15804-A0F1-4086-A1ED-428CC8F432F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5575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https://kotlinlang.org/docs/reference/inline-functions.html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15804-A0F1-4086-A1ED-428CC8F432F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1704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http://kotlinlang.org/docs/reference/generics.html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15804-A0F1-4086-A1ED-428CC8F432F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0067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https://blog.gradle.org/kotlin-meets-gradle</a:t>
            </a:r>
            <a:endParaRPr lang="pl-PL" dirty="0"/>
          </a:p>
          <a:p>
            <a:r>
              <a:rPr lang="en-US" dirty="0"/>
              <a:t>https://github.com/gradle/kotlin-dsl/wiki/Frequently-Asked-Questions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15804-A0F1-4086-A1ED-428CC8F432F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2036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https://spring.io/blog/2017/01/04/introducing-kotlin-support-in-spring-framework-5-0</a:t>
            </a:r>
            <a:endParaRPr lang="pl-PL" dirty="0"/>
          </a:p>
          <a:p>
            <a:endParaRPr lang="pl-PL" dirty="0"/>
          </a:p>
          <a:p>
            <a:endParaRPr lang="en-US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15804-A0F1-4086-A1ED-428CC8F432F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1373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https://www.youtube.com/watch?v=Y2VF8tmLFHw</a:t>
            </a:r>
            <a:endParaRPr lang="pl-PL" dirty="0"/>
          </a:p>
          <a:p>
            <a:endParaRPr lang="en-US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15804-A0F1-4086-A1ED-428CC8F432F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5131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https://www.youtube.com/watch?v=pjnHDXkeK-4</a:t>
            </a:r>
            <a:endParaRPr lang="pl-PL" dirty="0"/>
          </a:p>
          <a:p>
            <a:r>
              <a:rPr lang="en-US" dirty="0"/>
              <a:t>https://blog.jetbrains.com/kotlin/2017/11/kotlin-1-2-released/</a:t>
            </a:r>
            <a:endParaRPr lang="pl-PL" dirty="0"/>
          </a:p>
          <a:p>
            <a:r>
              <a:rPr lang="en-US" dirty="0"/>
              <a:t>https://github.com/JetBrains/create-react-kotlin-app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15804-A0F1-4086-A1ED-428CC8F432F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9680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https://kotlinlang.org/docs/reference/faq.html</a:t>
            </a:r>
          </a:p>
          <a:p>
            <a:r>
              <a:rPr lang="en-US" dirty="0"/>
              <a:t>https://discuss.kotlinlang.org/t/history-of-kotlin-language/2161/5</a:t>
            </a:r>
            <a:endParaRPr lang="pl-PL" dirty="0"/>
          </a:p>
          <a:p>
            <a:endParaRPr lang="en-US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15804-A0F1-4086-A1ED-428CC8F432F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7983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https://blog.kotlin-academy.com/multiplatform-native-development-in-kotlin-now-with-ios-a8546f436eec</a:t>
            </a:r>
            <a:endParaRPr lang="pl-PL" dirty="0"/>
          </a:p>
          <a:p>
            <a:endParaRPr lang="en-US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15804-A0F1-4086-A1ED-428CC8F432F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0218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15804-A0F1-4086-A1ED-428CC8F432F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06757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15804-A0F1-4086-A1ED-428CC8F432F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7256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https://blog.jetbrains.com/kotlin/2011/07/hello-world-2/</a:t>
            </a:r>
          </a:p>
          <a:p>
            <a:r>
              <a:rPr lang="en-US" dirty="0"/>
              <a:t>https://www.infoworld.com/article/2622405/java/jetbrains-readies-jvm-based-language.html</a:t>
            </a:r>
            <a:endParaRPr lang="pl-PL" dirty="0"/>
          </a:p>
          <a:p>
            <a:endParaRPr lang="en-US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15804-A0F1-4086-A1ED-428CC8F432F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826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https://en.wikipedia.org/wiki/Kotlin_(programming_language)</a:t>
            </a:r>
            <a:endParaRPr lang="pl-PL" dirty="0"/>
          </a:p>
          <a:p>
            <a:endParaRPr lang="en-US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15804-A0F1-4086-A1ED-428CC8F432F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6604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https://en.wikipedia.org/wiki/Kotlin_(programming_language)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15804-A0F1-4086-A1ED-428CC8F432F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4903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https://spring.io/blog/2016/02/15/developing-spring-boot-applications-with-kotlin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15804-A0F1-4086-A1ED-428CC8F432F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4701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https://stackoverflow.com/questions/34642254/what-java-8-stream-collect-equivalents-are-available-in-the-standard-kotlin-libr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15804-A0F1-4086-A1ED-428CC8F432F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0034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https://stackoverflow.com/questions/34642254/what-java-8-stream-collect-equivalents-are-available-in-the-standard-kotlin-libr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15804-A0F1-4086-A1ED-428CC8F432F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9124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https://stackoverflow.com/questions/34642254/what-java-8-stream-collect-equivalents-are-available-in-the-standard-kotlin-libr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15804-A0F1-4086-A1ED-428CC8F432F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900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159D395-C688-4578-9179-4A9D83E6B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9BF93CDC-435A-412B-8929-8830A603D1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A8AD2C30-2290-493C-9150-480BAE8F1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84019-7825-44A9-840C-39E720594925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A1955D8-8C96-492B-8A67-5BF86BCE4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41EA6797-E02E-41D8-846B-5B2A1F73D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12F9E-9059-4481-ABBD-A3D5C5B07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981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D015D71-1DFE-4146-A8A9-42DB087E9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780EE232-26B5-45CB-A2C1-AD3009D321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77E5A57-9D2B-4220-9995-395B7BB18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84019-7825-44A9-840C-39E720594925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A29DC21-9B34-4418-AA4F-79B8F78A3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C5261077-6A88-4F46-84B1-E86B57CD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12F9E-9059-4481-ABBD-A3D5C5B07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261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28E60203-165B-46AA-99F5-79121B83F1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44D10A8B-91B7-4767-AB9E-9A47016360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6D71CDF-0A63-45D1-A166-62B01A12D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84019-7825-44A9-840C-39E720594925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7CC0137-7A96-4BD9-BC69-102E0FE6F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63C24B7-7C4C-4C1C-96DD-4DAACBECC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12F9E-9059-4481-ABBD-A3D5C5B07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977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8AB6902-00DA-4715-B289-529EFD1C4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549044A-5A71-4827-BA91-4895D24C2A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E5DF7C8-2F24-41B8-80B2-21AB0CB36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84019-7825-44A9-840C-39E720594925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7F44ED34-FCB0-43D3-B897-F13B0B624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086112B6-B142-4D37-9FD0-0B33CE422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12F9E-9059-4481-ABBD-A3D5C5B07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725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D2B26FB-0295-4C00-B030-3AE58569D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9722126-70A9-4918-821D-B41873F32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A1546E32-4EAF-4388-8D39-385BB4B55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84019-7825-44A9-840C-39E720594925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5A696AC-9312-4F68-BDEB-D8E1EB6E9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5642747-E8CB-46F1-9B17-12AF7B1E9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12F9E-9059-4481-ABBD-A3D5C5B07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588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1013B3F-61AF-48D8-9ED8-8542BDC30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31F04FA-3206-4B95-8D42-9CEE885222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14CB137A-C7B0-4D06-BFDE-B83DE0FF20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13A347E2-580D-4030-88C7-3518FE3BB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84019-7825-44A9-840C-39E720594925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F8DA584D-F77A-4540-ACC1-7126E5347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35C45567-31CE-47CA-84DA-125842740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12F9E-9059-4481-ABBD-A3D5C5B07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396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1F836C5-DCB2-4924-9C3B-727595D08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A071C95-7751-40F3-BBA6-718714A7A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C7585D06-667A-4834-B220-06F83CB490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9E109F21-3773-4557-A5C4-2380C87DB1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1DF37AFB-5EAB-41A3-B4A1-725FD14625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E94EC93C-5991-45F3-9568-CBC5D4651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84019-7825-44A9-840C-39E720594925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FE6342D2-1930-4C7A-8F51-CAE53B9E4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C8486FD8-99ED-4F22-8828-8CB4CA2E8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12F9E-9059-4481-ABBD-A3D5C5B07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135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E4BA2E0-D257-4294-A195-A9E788B73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EA7C6747-E31A-49E1-A9C9-4AFFEE8D1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84019-7825-44A9-840C-39E720594925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B0B503DA-254E-4976-993E-0F9EEE937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D48CACDD-2D71-455C-8ADE-930D666A0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12F9E-9059-4481-ABBD-A3D5C5B07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540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A81A0537-E669-4E00-AA61-7937DC4A3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84019-7825-44A9-840C-39E720594925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DEFBDEC3-5DF5-4E10-B704-A486B894C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4870ACAB-77C6-4DDB-BABA-AAE0171EA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12F9E-9059-4481-ABBD-A3D5C5B07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642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BBBEE7A-F88F-4C9F-8402-9717AAD6C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11CEDCD-6E48-4CF7-A85E-F50EA36880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09312E09-8D4E-4BEE-9F10-751BFB7875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5500F000-5A58-4135-8197-F8E69BC87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84019-7825-44A9-840C-39E720594925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F9BFD8D0-5692-49F3-B5C3-019435D28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0B862AA6-1E3E-476C-B572-E3D4EEEEB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12F9E-9059-4481-ABBD-A3D5C5B07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376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5233427-A5A2-43A3-B1A5-33B850D97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46D8B355-2741-48F4-BBC5-C7135BC097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C5AC508D-8810-4414-86E3-CF42F25C97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95243585-ED66-4CE0-89E2-F48DFF897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84019-7825-44A9-840C-39E720594925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961F04D8-3535-4770-B2BE-C58A53D7C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0FF4078D-87FB-4B86-9140-6AE72BF37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12F9E-9059-4481-ABBD-A3D5C5B07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525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67AFE636-0688-4E06-859A-7F2314131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0E3611A1-18D1-4D90-8E7A-11D87A4179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D9B6DBE0-EFAB-4DB5-8F15-0BE2A1EEE7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184019-7825-44A9-840C-39E720594925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10937DE1-C9DE-42AD-9076-02FF8BD813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99258ADD-F35F-400F-B3B7-17A9D471E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712F9E-9059-4481-ABBD-A3D5C5B07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808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Kotlin/kotlinx.coroutines/blob/master/coroutines-guide.md" TargetMode="External"/><Relationship Id="rId3" Type="http://schemas.openxmlformats.org/officeDocument/2006/relationships/hyperlink" Target="https://kotlinlang.org/docs/tutorials/edu-tools-learner.html" TargetMode="External"/><Relationship Id="rId7" Type="http://schemas.openxmlformats.org/officeDocument/2006/relationships/hyperlink" Target="https://kotlinlang.org/docs/tutorials/coroutines-basic-jvm.html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kotlinlang.org/docs/reference/coroutines.html" TargetMode="External"/><Relationship Id="rId5" Type="http://schemas.openxmlformats.org/officeDocument/2006/relationships/hyperlink" Target="https://kotlinlang.org/community/" TargetMode="External"/><Relationship Id="rId4" Type="http://schemas.openxmlformats.org/officeDocument/2006/relationships/hyperlink" Target="http://kotlinlang.org/docs/reference/" TargetMode="External"/><Relationship Id="rId9" Type="http://schemas.openxmlformats.org/officeDocument/2006/relationships/hyperlink" Target="https://www.youtube.com/playlist?list=PLQ176FUIyIUY6UK1cgVsbdPYA3X5WLam5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mailto:wojteko22.96@gmail.com" TargetMode="External"/><Relationship Id="rId7" Type="http://schemas.openxmlformats.org/officeDocument/2006/relationships/hyperlink" Target="https://github.com/wojteko22/kotlin-demo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wojteko22/kotlin_demo" TargetMode="External"/><Relationship Id="rId5" Type="http://schemas.openxmlformats.org/officeDocument/2006/relationships/hyperlink" Target="https://www.linkedin.com/in/wojteko22" TargetMode="External"/><Relationship Id="rId4" Type="http://schemas.openxmlformats.org/officeDocument/2006/relationships/hyperlink" Target="https://www.facebook.com/wojteko22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6CF29CD-38B8-4924-BA11-6D60517487E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42816"/>
            <a:ext cx="12192000" cy="26151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Grafika 4">
            <a:extLst>
              <a:ext uri="{FF2B5EF4-FFF2-40B4-BE49-F238E27FC236}">
                <a16:creationId xmlns:a16="http://schemas.microsoft.com/office/drawing/2014/main" id="{1070F86C-FF00-47ED-82DB-3F6BF01E3F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0449" y="1493866"/>
            <a:ext cx="10901471" cy="2425576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F36A37CA-F3A8-496E-959E-58F39E57AD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011" y="4502330"/>
            <a:ext cx="10765410" cy="1207269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Overview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7A0AA183-3CF3-4FDD-8CF2-3E516839D0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6313" y="5665510"/>
            <a:ext cx="9426806" cy="719122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chemeClr val="bg2"/>
                </a:solidFill>
              </a:rPr>
              <a:t>Author: Wojciech Okoński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3811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9E5BEEFD-49E6-465C-8E32-5F8AB804B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1752346"/>
            <a:ext cx="10905066" cy="3353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29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59F3DFBB-C90D-4529-8B10-F03339BD2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1902291"/>
            <a:ext cx="10905066" cy="305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0485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75BF2EB2-528E-4B50-89CB-15E9850B41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2" y="1219200"/>
            <a:ext cx="12106275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181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518CDFA2-BAA9-4EB1-BF39-BB4906CF3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69357"/>
            <a:ext cx="12192000" cy="3719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155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3C756BDF-C366-4BB5-869A-A15A757BC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02"/>
            <a:ext cx="10515600" cy="1325563"/>
          </a:xfrm>
        </p:spPr>
        <p:txBody>
          <a:bodyPr/>
          <a:lstStyle/>
          <a:p>
            <a:r>
              <a:rPr lang="en-US" dirty="0"/>
              <a:t>Reified type parameters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AF40508E-7116-4935-A6FF-214FA7DA1E3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1127270"/>
            <a:ext cx="7439025" cy="3000375"/>
          </a:xfrm>
          <a:prstGeom prst="rect">
            <a:avLst/>
          </a:prstGeom>
        </p:spPr>
      </p:pic>
      <p:pic>
        <p:nvPicPr>
          <p:cNvPr id="4" name="Obraz 3">
            <a:extLst>
              <a:ext uri="{FF2B5EF4-FFF2-40B4-BE49-F238E27FC236}">
                <a16:creationId xmlns:a16="http://schemas.microsoft.com/office/drawing/2014/main" id="{EA45A874-0F0D-4850-8F92-82A73B70F1D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626543" y="3660551"/>
            <a:ext cx="8467725" cy="295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3889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3C756BDF-C366-4BB5-869A-A15A757BC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02"/>
            <a:ext cx="10515600" cy="1325563"/>
          </a:xfrm>
        </p:spPr>
        <p:txBody>
          <a:bodyPr/>
          <a:lstStyle/>
          <a:p>
            <a:r>
              <a:rPr lang="en-US" dirty="0"/>
              <a:t>Declaration-site variance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A061B880-2915-47C1-9A84-F7EF6D785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278" y="1125479"/>
            <a:ext cx="10182225" cy="2886075"/>
          </a:xfrm>
          <a:prstGeom prst="rect">
            <a:avLst/>
          </a:prstGeom>
        </p:spPr>
      </p:pic>
      <p:pic>
        <p:nvPicPr>
          <p:cNvPr id="6" name="Obraz 5">
            <a:extLst>
              <a:ext uri="{FF2B5EF4-FFF2-40B4-BE49-F238E27FC236}">
                <a16:creationId xmlns:a16="http://schemas.microsoft.com/office/drawing/2014/main" id="{193BF1E0-326E-4ACB-910E-29D6104CEEF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505934" y="3667125"/>
            <a:ext cx="9582150" cy="3190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5238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>
            <a:extLst>
              <a:ext uri="{FF2B5EF4-FFF2-40B4-BE49-F238E27FC236}">
                <a16:creationId xmlns:a16="http://schemas.microsoft.com/office/drawing/2014/main" id="{4653F2B2-B093-4CCC-A9AB-20E39FBE8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461" y="421905"/>
            <a:ext cx="9915525" cy="2181225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DE685042-EC76-448B-AF4E-0930BFC625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461" y="4043729"/>
            <a:ext cx="11334750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5709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D8889D95-77C2-4965-955C-08708B058A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662071"/>
            <a:ext cx="10905066" cy="2726266"/>
          </a:xfrm>
          <a:prstGeom prst="rect">
            <a:avLst/>
          </a:prstGeom>
        </p:spPr>
      </p:pic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15FAC6CA-2637-481E-BC21-3CC04A99C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7599"/>
            <a:ext cx="10515600" cy="2519363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/>
              <a:t>Kotlin</a:t>
            </a:r>
            <a:r>
              <a:rPr lang="en-US" dirty="0"/>
              <a:t> extensions</a:t>
            </a:r>
            <a:endParaRPr lang="pl-PL" dirty="0"/>
          </a:p>
          <a:p>
            <a:r>
              <a:rPr lang="en-US" dirty="0"/>
              <a:t>Null-safety of Spring Framework API</a:t>
            </a:r>
            <a:endParaRPr lang="pl-PL" dirty="0"/>
          </a:p>
          <a:p>
            <a:r>
              <a:rPr lang="en-US" dirty="0">
                <a:latin typeface="Consolas" panose="020B0609020204030204" pitchFamily="49" charset="0"/>
              </a:rPr>
              <a:t>@</a:t>
            </a:r>
            <a:r>
              <a:rPr lang="en-US" dirty="0" err="1">
                <a:latin typeface="Consolas" panose="020B0609020204030204" pitchFamily="49" charset="0"/>
              </a:rPr>
              <a:t>RequestParam</a:t>
            </a:r>
            <a:r>
              <a:rPr lang="en-US" dirty="0">
                <a:latin typeface="Consolas" panose="020B0609020204030204" pitchFamily="49" charset="0"/>
              </a:rPr>
              <a:t> name: String?</a:t>
            </a:r>
            <a:r>
              <a:rPr lang="pl-PL" dirty="0">
                <a:latin typeface="Consolas" panose="020B0609020204030204" pitchFamily="49" charset="0"/>
              </a:rPr>
              <a:t> </a:t>
            </a:r>
            <a:r>
              <a:rPr lang="pl-PL" dirty="0"/>
              <a:t>(</a:t>
            </a:r>
            <a:r>
              <a:rPr lang="en-US" dirty="0"/>
              <a:t>not required</a:t>
            </a:r>
            <a:r>
              <a:rPr lang="pl-PL" dirty="0"/>
              <a:t>) etc.</a:t>
            </a:r>
          </a:p>
          <a:p>
            <a:r>
              <a:rPr lang="en-US" dirty="0"/>
              <a:t>Spring </a:t>
            </a:r>
            <a:r>
              <a:rPr lang="en-US" dirty="0" err="1"/>
              <a:t>WebFlux</a:t>
            </a:r>
            <a:r>
              <a:rPr lang="en-US" dirty="0"/>
              <a:t> functional DSL</a:t>
            </a:r>
            <a:endParaRPr lang="pl-PL" dirty="0"/>
          </a:p>
          <a:p>
            <a:r>
              <a:rPr lang="en-US" dirty="0"/>
              <a:t>Functional bean declaration DSL</a:t>
            </a:r>
            <a:endParaRPr lang="pl-PL" dirty="0"/>
          </a:p>
          <a:p>
            <a:r>
              <a:rPr lang="en-US" dirty="0" err="1"/>
              <a:t>Kotlin</a:t>
            </a:r>
            <a:r>
              <a:rPr lang="en-US" dirty="0"/>
              <a:t> Script based templates</a:t>
            </a:r>
            <a:endParaRPr lang="pl-PL" dirty="0"/>
          </a:p>
          <a:p>
            <a:r>
              <a:rPr lang="en-US" dirty="0" err="1"/>
              <a:t>WebTestClient</a:t>
            </a:r>
            <a:r>
              <a:rPr lang="pl-PL" dirty="0"/>
              <a:t>	-&gt; Kotlin 1.3</a:t>
            </a:r>
            <a:endParaRPr lang="en-US" dirty="0"/>
          </a:p>
        </p:txBody>
      </p:sp>
      <p:sp>
        <p:nvSpPr>
          <p:cNvPr id="5" name="Znak mnożenia 4">
            <a:extLst>
              <a:ext uri="{FF2B5EF4-FFF2-40B4-BE49-F238E27FC236}">
                <a16:creationId xmlns:a16="http://schemas.microsoft.com/office/drawing/2014/main" id="{B6D63E13-F556-49F3-87A6-0DA70A3855CA}"/>
              </a:ext>
            </a:extLst>
          </p:cNvPr>
          <p:cNvSpPr/>
          <p:nvPr/>
        </p:nvSpPr>
        <p:spPr>
          <a:xfrm>
            <a:off x="2884867" y="5726201"/>
            <a:ext cx="759854" cy="450761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0247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IO Keynote (Google IO '17)">
            <a:hlinkClick r:id="" action="ppaction://media"/>
            <a:extLst>
              <a:ext uri="{FF2B5EF4-FFF2-40B4-BE49-F238E27FC236}">
                <a16:creationId xmlns:a16="http://schemas.microsoft.com/office/drawing/2014/main" id="{09C52030-BB58-4423-9AC4-67929489EFB9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468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38" y="0"/>
            <a:ext cx="12192276" cy="6858000"/>
          </a:xfr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4B1B1E0E-4B7B-4320-B773-BD09971BB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55" y="5972704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Google I/O '17</a:t>
            </a:r>
            <a:r>
              <a:rPr lang="pl-PL" sz="2800" dirty="0">
                <a:solidFill>
                  <a:schemeClr val="bg1"/>
                </a:solidFill>
              </a:rPr>
              <a:t> (17 maja 2017 r.)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0390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873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>
            <a:extLst>
              <a:ext uri="{FF2B5EF4-FFF2-40B4-BE49-F238E27FC236}">
                <a16:creationId xmlns:a16="http://schemas.microsoft.com/office/drawing/2014/main" id="{359A0929-C94E-4CAE-BEE3-7F358879D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437" y="681037"/>
            <a:ext cx="9763125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284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9F2236B-467E-4CA4-99A6-FEDD4B003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2010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EDEBAA7-1418-4A6C-A312-A3F79E3B4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project started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Grafika 4">
            <a:extLst>
              <a:ext uri="{FF2B5EF4-FFF2-40B4-BE49-F238E27FC236}">
                <a16:creationId xmlns:a16="http://schemas.microsoft.com/office/drawing/2014/main" id="{B16DF575-2249-42E7-9CE0-C89098153D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6000" y="365125"/>
            <a:ext cx="5591286" cy="6053376"/>
          </a:xfrm>
          <a:prstGeom prst="rect">
            <a:avLst/>
          </a:prstGeom>
        </p:spPr>
      </p:pic>
      <p:graphicFrame>
        <p:nvGraphicFramePr>
          <p:cNvPr id="8" name="Tabela 7">
            <a:extLst>
              <a:ext uri="{FF2B5EF4-FFF2-40B4-BE49-F238E27FC236}">
                <a16:creationId xmlns:a16="http://schemas.microsoft.com/office/drawing/2014/main" id="{5A213F28-11FD-442E-B589-DF252B1722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4667861"/>
              </p:ext>
            </p:extLst>
          </p:nvPr>
        </p:nvGraphicFramePr>
        <p:xfrm>
          <a:off x="700413" y="3730924"/>
          <a:ext cx="6201426" cy="1097280"/>
        </p:xfrm>
        <a:graphic>
          <a:graphicData uri="http://schemas.openxmlformats.org/drawingml/2006/table">
            <a:tbl>
              <a:tblPr/>
              <a:tblGrid>
                <a:gridCol w="3100713">
                  <a:extLst>
                    <a:ext uri="{9D8B030D-6E8A-4147-A177-3AD203B41FA5}">
                      <a16:colId xmlns:a16="http://schemas.microsoft.com/office/drawing/2014/main" val="457307328"/>
                    </a:ext>
                  </a:extLst>
                </a:gridCol>
                <a:gridCol w="3100713">
                  <a:extLst>
                    <a:ext uri="{9D8B030D-6E8A-4147-A177-3AD203B41FA5}">
                      <a16:colId xmlns:a16="http://schemas.microsoft.com/office/drawing/2014/main" val="264375423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pl-PL" dirty="0">
                          <a:effectLst/>
                        </a:rPr>
                        <a:t>J</a:t>
                      </a:r>
                      <a:r>
                        <a:rPr lang="en-US" dirty="0">
                          <a:effectLst/>
                        </a:rPr>
                        <a:t>ava SE 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2006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961047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Java SE 7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2011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52021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Java SE 8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2014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81352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86215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cdn-images-1.medium.com/max/800/1*M5erAXyih6ctSqcIW35ZjQ.png">
            <a:extLst>
              <a:ext uri="{FF2B5EF4-FFF2-40B4-BE49-F238E27FC236}">
                <a16:creationId xmlns:a16="http://schemas.microsoft.com/office/drawing/2014/main" id="{C3C34088-0C8D-444E-9696-3F6EBFE217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2424" y="643466"/>
            <a:ext cx="8607151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5234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KotlinAdoption">
            <a:extLst>
              <a:ext uri="{FF2B5EF4-FFF2-40B4-BE49-F238E27FC236}">
                <a16:creationId xmlns:a16="http://schemas.microsoft.com/office/drawing/2014/main" id="{EF30A7C8-4F4B-4F46-A077-F2C7C4E084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69975"/>
            <a:ext cx="12192000" cy="471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79037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zgab33vy595fw5zq-zippykid.netdna-ssl.com/wp-content/uploads/2017/10/languages-1-900x675.png">
            <a:extLst>
              <a:ext uri="{FF2B5EF4-FFF2-40B4-BE49-F238E27FC236}">
                <a16:creationId xmlns:a16="http://schemas.microsoft.com/office/drawing/2014/main" id="{57F06FF9-22CA-46C9-BC57-3EC65CCA3E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0" y="214313"/>
            <a:ext cx="8572500" cy="642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7409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zgab33vy595fw5zq-zippykid.netdna-ssl.com/wp-content/uploads/2017/10/growth_plot-1-759x675.png">
            <a:extLst>
              <a:ext uri="{FF2B5EF4-FFF2-40B4-BE49-F238E27FC236}">
                <a16:creationId xmlns:a16="http://schemas.microsoft.com/office/drawing/2014/main" id="{0B3FFEC2-FA12-4FD4-BB39-412687EC05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1263" y="214313"/>
            <a:ext cx="7229475" cy="642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01290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5A86607-F841-48D2-A431-7C69B9FC4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Recommended</a:t>
            </a:r>
            <a:r>
              <a:rPr lang="pl-PL" dirty="0"/>
              <a:t> </a:t>
            </a:r>
            <a:r>
              <a:rPr lang="pl-PL" dirty="0" err="1"/>
              <a:t>links</a:t>
            </a:r>
            <a:endParaRPr lang="en-US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FBE1D6F-BDBA-45A0-B844-0D3240D695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/>
              <a:t>Learning:</a:t>
            </a:r>
          </a:p>
          <a:p>
            <a:pPr lvl="1"/>
            <a:r>
              <a:rPr lang="pl-PL" dirty="0">
                <a:hlinkClick r:id="rId3"/>
              </a:rPr>
              <a:t>https://kotlinlang.org/docs/tutorials/edu-tools-learner.html</a:t>
            </a:r>
            <a:endParaRPr lang="pl-PL" dirty="0"/>
          </a:p>
          <a:p>
            <a:pPr lvl="1"/>
            <a:r>
              <a:rPr lang="pl-PL" dirty="0">
                <a:hlinkClick r:id="rId4"/>
              </a:rPr>
              <a:t>http://kotlinlang.org/docs/reference/</a:t>
            </a:r>
            <a:endParaRPr lang="pl-PL" dirty="0"/>
          </a:p>
          <a:p>
            <a:r>
              <a:rPr lang="pl-PL" dirty="0">
                <a:hlinkClick r:id="rId5"/>
              </a:rPr>
              <a:t>https://kotlinlang.org/community/</a:t>
            </a:r>
            <a:endParaRPr lang="pl-PL" dirty="0"/>
          </a:p>
          <a:p>
            <a:r>
              <a:rPr lang="pl-PL" dirty="0" err="1"/>
              <a:t>Coroutines</a:t>
            </a:r>
            <a:r>
              <a:rPr lang="pl-PL" dirty="0"/>
              <a:t>:</a:t>
            </a:r>
          </a:p>
          <a:p>
            <a:pPr lvl="1"/>
            <a:r>
              <a:rPr lang="en-US" dirty="0">
                <a:hlinkClick r:id="rId6"/>
              </a:rPr>
              <a:t>https://kotlinlang.org/docs/reference/coroutines.html</a:t>
            </a:r>
            <a:endParaRPr lang="pl-PL" dirty="0"/>
          </a:p>
          <a:p>
            <a:pPr lvl="1"/>
            <a:r>
              <a:rPr lang="pl-PL" dirty="0">
                <a:hlinkClick r:id="rId7"/>
              </a:rPr>
              <a:t>https://kotlinlang.org/docs/tutorials/coroutines-basic-jvm.html</a:t>
            </a:r>
            <a:endParaRPr lang="pl-PL" dirty="0"/>
          </a:p>
          <a:p>
            <a:pPr lvl="1"/>
            <a:r>
              <a:rPr lang="en-US" dirty="0">
                <a:hlinkClick r:id="rId8"/>
              </a:rPr>
              <a:t>https://github.com/Kotlin/kotlinx.coroutines/blob/master/coroutines-guide.md</a:t>
            </a:r>
            <a:endParaRPr lang="pl-PL" dirty="0"/>
          </a:p>
          <a:p>
            <a:r>
              <a:rPr lang="pl-PL" dirty="0" err="1">
                <a:hlinkClick r:id="rId9"/>
              </a:rPr>
              <a:t>KotlinConf</a:t>
            </a:r>
            <a:r>
              <a:rPr lang="pl-PL" dirty="0">
                <a:hlinkClick r:id="rId9"/>
              </a:rPr>
              <a:t> 2017 (YouTube </a:t>
            </a:r>
            <a:r>
              <a:rPr lang="pl-PL" dirty="0" err="1">
                <a:hlinkClick r:id="rId9"/>
              </a:rPr>
              <a:t>playlist</a:t>
            </a:r>
            <a:r>
              <a:rPr lang="pl-PL" dirty="0">
                <a:hlinkClick r:id="rId9"/>
              </a:rPr>
              <a:t>)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31694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C024AAE-6B97-4D63-8DF1-239110E79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Contact</a:t>
            </a:r>
            <a:endParaRPr lang="en-US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E7337BF-1D3A-42CB-8AAB-0D758B39E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hlinkClick r:id="rId3"/>
              </a:rPr>
              <a:t>wojteko22.96@gmail.com</a:t>
            </a:r>
            <a:endParaRPr lang="pl-PL" dirty="0"/>
          </a:p>
          <a:p>
            <a:r>
              <a:rPr lang="en-US" dirty="0">
                <a:hlinkClick r:id="rId4"/>
              </a:rPr>
              <a:t>https://www.facebook.com/wojteko22</a:t>
            </a:r>
            <a:endParaRPr lang="pl-PL" dirty="0"/>
          </a:p>
          <a:p>
            <a:r>
              <a:rPr lang="en-US" dirty="0">
                <a:hlinkClick r:id="rId5"/>
              </a:rPr>
              <a:t>https://www.linkedin.com/in/wojteko22</a:t>
            </a:r>
            <a:endParaRPr lang="pl-PL" dirty="0"/>
          </a:p>
          <a:p>
            <a:endParaRPr lang="pl-PL" dirty="0">
              <a:hlinkClick r:id="rId6"/>
            </a:endParaRPr>
          </a:p>
          <a:p>
            <a:r>
              <a:rPr lang="pl-PL" dirty="0"/>
              <a:t>Demo &amp; </a:t>
            </a:r>
            <a:r>
              <a:rPr lang="pl-PL" dirty="0" err="1"/>
              <a:t>presentation</a:t>
            </a:r>
            <a:r>
              <a:rPr lang="pl-PL" dirty="0"/>
              <a:t>: </a:t>
            </a:r>
            <a:r>
              <a:rPr lang="pl-PL" dirty="0">
                <a:hlinkClick r:id="rId7"/>
              </a:rPr>
              <a:t>https://github.com/wojteko22/kotlin-demo</a:t>
            </a:r>
            <a:endParaRPr lang="pl-PL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EDEBAA7-1418-4A6C-A312-A3F79E3B4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94345"/>
            <a:ext cx="10515600" cy="2882618"/>
          </a:xfrm>
        </p:spPr>
        <p:txBody>
          <a:bodyPr>
            <a:normAutofit/>
          </a:bodyPr>
          <a:lstStyle/>
          <a:p>
            <a:endParaRPr lang="pl-PL" dirty="0"/>
          </a:p>
          <a:p>
            <a:pPr marL="0" indent="0">
              <a:buNone/>
            </a:pPr>
            <a:endParaRPr lang="pl-PL" dirty="0"/>
          </a:p>
          <a:p>
            <a:r>
              <a:rPr lang="pl-PL" dirty="0"/>
              <a:t>„</a:t>
            </a:r>
            <a:r>
              <a:rPr lang="en-US" dirty="0"/>
              <a:t>hoping to provide a language which is productive enough for today’s environment and at the same time simple enough for the ordinary programmer to learn</a:t>
            </a:r>
            <a:r>
              <a:rPr lang="pl-PL" dirty="0"/>
              <a:t>”</a:t>
            </a: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A553DE57-19D1-4964-BAE8-A0BBA84A9F4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23850" y="37578"/>
            <a:ext cx="11544300" cy="378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710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>
            <a:extLst>
              <a:ext uri="{FF2B5EF4-FFF2-40B4-BE49-F238E27FC236}">
                <a16:creationId xmlns:a16="http://schemas.microsoft.com/office/drawing/2014/main" id="{6C62F7C9-A9B8-4016-BF94-9A03D78A7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5721" y="924322"/>
            <a:ext cx="10115550" cy="5553075"/>
          </a:xfrm>
          <a:prstGeom prst="rect">
            <a:avLst/>
          </a:prstGeom>
        </p:spPr>
      </p:pic>
      <p:pic>
        <p:nvPicPr>
          <p:cNvPr id="3074" name="Picture 2" descr="Image result for kotlin ketchup">
            <a:extLst>
              <a:ext uri="{FF2B5EF4-FFF2-40B4-BE49-F238E27FC236}">
                <a16:creationId xmlns:a16="http://schemas.microsoft.com/office/drawing/2014/main" id="{34D2B4AC-093F-4D2E-96E3-EA08205C8E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EFFFB"/>
              </a:clrFrom>
              <a:clrTo>
                <a:srgbClr val="FEFF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561" y="2667397"/>
            <a:ext cx="19431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nak mnożenia 4">
            <a:extLst>
              <a:ext uri="{FF2B5EF4-FFF2-40B4-BE49-F238E27FC236}">
                <a16:creationId xmlns:a16="http://schemas.microsoft.com/office/drawing/2014/main" id="{3C31A9D1-0465-4909-8AC5-3EAD1BB4D539}"/>
              </a:ext>
            </a:extLst>
          </p:cNvPr>
          <p:cNvSpPr/>
          <p:nvPr/>
        </p:nvSpPr>
        <p:spPr>
          <a:xfrm>
            <a:off x="-666359" y="3290447"/>
            <a:ext cx="4522940" cy="2705622"/>
          </a:xfrm>
          <a:prstGeom prst="mathMultiply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wal 5">
            <a:extLst>
              <a:ext uri="{FF2B5EF4-FFF2-40B4-BE49-F238E27FC236}">
                <a16:creationId xmlns:a16="http://schemas.microsoft.com/office/drawing/2014/main" id="{3DC52AF5-3AEA-48E7-8185-9FEFC8A4FC77}"/>
              </a:ext>
            </a:extLst>
          </p:cNvPr>
          <p:cNvSpPr/>
          <p:nvPr/>
        </p:nvSpPr>
        <p:spPr>
          <a:xfrm>
            <a:off x="2384772" y="2016881"/>
            <a:ext cx="2943617" cy="1683978"/>
          </a:xfrm>
          <a:prstGeom prst="ellipse">
            <a:avLst/>
          </a:prstGeom>
          <a:noFill/>
          <a:ln w="152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389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FC608E9-76F3-4513-98A0-BA83551F4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And </a:t>
            </a:r>
            <a:r>
              <a:rPr lang="pl-PL" dirty="0" err="1"/>
              <a:t>what</a:t>
            </a:r>
            <a:r>
              <a:rPr lang="pl-PL" dirty="0"/>
              <a:t> was </a:t>
            </a:r>
            <a:r>
              <a:rPr lang="pl-PL" dirty="0" err="1"/>
              <a:t>then</a:t>
            </a:r>
            <a:r>
              <a:rPr lang="pl-PL" dirty="0"/>
              <a:t>?</a:t>
            </a:r>
            <a:endParaRPr lang="en-US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5184459-555D-41F1-B30C-B8EA4B78BA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February</a:t>
            </a:r>
            <a:r>
              <a:rPr lang="pl-PL" dirty="0"/>
              <a:t> 2012:</a:t>
            </a:r>
          </a:p>
          <a:p>
            <a:pPr lvl="1"/>
            <a:r>
              <a:rPr lang="en-US" dirty="0" err="1"/>
              <a:t>JetBrains</a:t>
            </a:r>
            <a:r>
              <a:rPr lang="en-US" dirty="0"/>
              <a:t> open sourced the project under the Apache 2 license</a:t>
            </a:r>
            <a:endParaRPr lang="pl-PL" dirty="0"/>
          </a:p>
          <a:p>
            <a:pPr marL="0" indent="0">
              <a:buNone/>
            </a:pPr>
            <a:endParaRPr lang="pl-PL" dirty="0"/>
          </a:p>
          <a:p>
            <a:r>
              <a:rPr lang="pl-PL" dirty="0" err="1"/>
              <a:t>February</a:t>
            </a:r>
            <a:r>
              <a:rPr lang="pl-PL" dirty="0"/>
              <a:t> 15, 2016</a:t>
            </a:r>
          </a:p>
          <a:p>
            <a:pPr lvl="1"/>
            <a:r>
              <a:rPr lang="en-US" dirty="0" err="1"/>
              <a:t>Kotlin</a:t>
            </a:r>
            <a:r>
              <a:rPr lang="en-US" dirty="0"/>
              <a:t> v1.0 was released</a:t>
            </a:r>
            <a:endParaRPr lang="pl-PL" dirty="0"/>
          </a:p>
          <a:p>
            <a:pPr lvl="1"/>
            <a:r>
              <a:rPr lang="en-US" dirty="0"/>
              <a:t>long-term backwards compatibility starting with this version</a:t>
            </a:r>
          </a:p>
        </p:txBody>
      </p:sp>
    </p:spTree>
    <p:extLst>
      <p:ext uri="{BB962C8B-B14F-4D97-AF65-F5344CB8AC3E}">
        <p14:creationId xmlns:p14="http://schemas.microsoft.com/office/powerpoint/2010/main" val="4075602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02F3E2D-2D10-4D6F-A6A6-D03795AE4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February</a:t>
            </a:r>
            <a:r>
              <a:rPr lang="pl-PL" dirty="0"/>
              <a:t> 15, 2016 – </a:t>
            </a:r>
            <a:r>
              <a:rPr lang="en-US" cap="all" dirty="0"/>
              <a:t>THE SPRING BLOG</a:t>
            </a:r>
            <a:endParaRPr lang="en-US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E24AE5E0-92D7-4156-800B-D19732876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48" y="2326367"/>
            <a:ext cx="12067504" cy="1443401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C6F6D5E1-445B-4A02-9A9F-FAF5014BC1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521" y="4126298"/>
            <a:ext cx="11912958" cy="1405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305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>
            <a:extLst>
              <a:ext uri="{FF2B5EF4-FFF2-40B4-BE49-F238E27FC236}">
                <a16:creationId xmlns:a16="http://schemas.microsoft.com/office/drawing/2014/main" id="{C721E74F-1C22-40D3-B796-ABF46F6D6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2297600"/>
            <a:ext cx="10905066" cy="226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233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59CCC1B3-6D0C-4746-8D00-D7369745D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1752346"/>
            <a:ext cx="10905066" cy="3353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128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089CCCE9-E3ED-4114-A11E-AD400C9754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1997710"/>
            <a:ext cx="10905066" cy="286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275032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3029</TotalTime>
  <Words>581</Words>
  <Application>Microsoft Office PowerPoint</Application>
  <PresentationFormat>Panoramiczny</PresentationFormat>
  <Paragraphs>94</Paragraphs>
  <Slides>25</Slides>
  <Notes>22</Notes>
  <HiddenSlides>0</HiddenSlides>
  <MMClips>1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Consolas</vt:lpstr>
      <vt:lpstr>Motyw pakietu Office</vt:lpstr>
      <vt:lpstr>Overview</vt:lpstr>
      <vt:lpstr>2010</vt:lpstr>
      <vt:lpstr>Prezentacja programu PowerPoint</vt:lpstr>
      <vt:lpstr>Prezentacja programu PowerPoint</vt:lpstr>
      <vt:lpstr>And what was then?</vt:lpstr>
      <vt:lpstr>February 15, 2016 – THE SPRING BLOG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Reified type parameters</vt:lpstr>
      <vt:lpstr>Declaration-site variance</vt:lpstr>
      <vt:lpstr>Prezentacja programu PowerPoint</vt:lpstr>
      <vt:lpstr>Prezentacja programu PowerPoint</vt:lpstr>
      <vt:lpstr>Google I/O '17 (17 maja 2017 r.)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Recommended links</vt:lpstr>
      <vt:lpstr>Contact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Wojciech Okoński</dc:creator>
  <cp:lastModifiedBy>Wojciech Okoński</cp:lastModifiedBy>
  <cp:revision>83</cp:revision>
  <dcterms:created xsi:type="dcterms:W3CDTF">2018-02-05T13:09:51Z</dcterms:created>
  <dcterms:modified xsi:type="dcterms:W3CDTF">2018-02-25T08:01:09Z</dcterms:modified>
</cp:coreProperties>
</file>